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1"/>
  </p:notesMasterIdLst>
  <p:sldIdLst>
    <p:sldId id="256" r:id="rId2"/>
    <p:sldId id="331" r:id="rId3"/>
    <p:sldId id="328" r:id="rId4"/>
    <p:sldId id="332" r:id="rId5"/>
    <p:sldId id="258" r:id="rId6"/>
    <p:sldId id="260" r:id="rId7"/>
    <p:sldId id="322" r:id="rId8"/>
    <p:sldId id="264" r:id="rId9"/>
    <p:sldId id="329" r:id="rId10"/>
    <p:sldId id="278" r:id="rId11"/>
    <p:sldId id="280" r:id="rId12"/>
    <p:sldId id="282" r:id="rId13"/>
    <p:sldId id="284" r:id="rId14"/>
    <p:sldId id="290" r:id="rId15"/>
    <p:sldId id="293" r:id="rId16"/>
    <p:sldId id="294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38" r:id="rId26"/>
    <p:sldId id="310" r:id="rId27"/>
    <p:sldId id="324" r:id="rId28"/>
    <p:sldId id="334" r:id="rId29"/>
    <p:sldId id="34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9666-22F0-4D8D-AE19-7793CFF0F158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B589A-9580-4420-99A7-CEAB6DDD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61F315-EFBF-46DC-B54E-B607714EEA79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E2DBB-2395-43BC-8923-255B79D803F6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z="140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6E898-3804-458A-ABB2-22EF9C6B3F6B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97454-1F90-4001-8B24-FFD738C80773}" type="slidenum">
              <a:rPr lang="ru-RU"/>
              <a:pPr/>
              <a:t>13</a:t>
            </a:fld>
            <a:endParaRPr lang="ru-RU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EBB24DA-2FDA-4C2D-900B-646904B888EC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B32D2-DCD1-4DF3-AD2F-FC53152DFE87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400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611313"/>
            <a:ext cx="8191500" cy="47132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3AFB1-3346-40CB-9309-9669F2E12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424936" cy="22322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Требования к современному уроку в условиях внедрения </a:t>
            </a:r>
            <a:b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 ФГОС 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284984"/>
            <a:ext cx="4464496" cy="172819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Т.И. Запорожченко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МКОУ «</a:t>
            </a:r>
            <a:r>
              <a:rPr lang="ru-RU" dirty="0" err="1" smtClean="0">
                <a:solidFill>
                  <a:schemeClr val="tx1"/>
                </a:solidFill>
              </a:rPr>
              <a:t>Зыбинская</a:t>
            </a:r>
            <a:r>
              <a:rPr lang="ru-RU" dirty="0" smtClean="0">
                <a:solidFill>
                  <a:schemeClr val="tx1"/>
                </a:solidFill>
              </a:rPr>
              <a:t> средняя  школа» Белогорского района Республики Крым 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335758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99992" y="1917257"/>
            <a:ext cx="4287650" cy="5950801"/>
            <a:chOff x="2842" y="1382"/>
            <a:chExt cx="2148" cy="3159"/>
          </a:xfrm>
        </p:grpSpPr>
        <p:sp>
          <p:nvSpPr>
            <p:cNvPr id="705546" name="AutoShape 10"/>
            <p:cNvSpPr>
              <a:spLocks noChangeArrowheads="1"/>
            </p:cNvSpPr>
            <p:nvPr/>
          </p:nvSpPr>
          <p:spPr bwMode="gray">
            <a:xfrm>
              <a:off x="2878" y="1573"/>
              <a:ext cx="2112" cy="1988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latin typeface="Arial" pitchFamily="34" charset="0"/>
              </a:endParaRPr>
            </a:p>
          </p:txBody>
        </p:sp>
        <p:sp>
          <p:nvSpPr>
            <p:cNvPr id="5132" name="Text Box 11"/>
            <p:cNvSpPr txBox="1">
              <a:spLocks noChangeArrowheads="1"/>
            </p:cNvSpPr>
            <p:nvPr/>
          </p:nvSpPr>
          <p:spPr bwMode="gray">
            <a:xfrm>
              <a:off x="2878" y="1420"/>
              <a:ext cx="2092" cy="31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ru-RU" sz="2200" b="1" dirty="0" smtClean="0">
                <a:solidFill>
                  <a:srgbClr val="000066"/>
                </a:solidFill>
              </a:endParaRPr>
            </a:p>
            <a:p>
              <a:pPr algn="r"/>
              <a:r>
                <a:rPr lang="ru-RU" sz="2200" b="1" dirty="0" smtClean="0">
                  <a:solidFill>
                    <a:srgbClr val="000066"/>
                  </a:solidFill>
                </a:rPr>
                <a:t>совокупность </a:t>
              </a:r>
              <a:r>
                <a:rPr lang="ru-RU" sz="2200" b="1" dirty="0">
                  <a:solidFill>
                    <a:srgbClr val="000066"/>
                  </a:solidFill>
                </a:rPr>
                <a:t>действий </a:t>
              </a:r>
            </a:p>
            <a:p>
              <a:pPr algn="r"/>
              <a:r>
                <a:rPr lang="ru-RU" sz="2200" b="1" dirty="0">
                  <a:solidFill>
                    <a:srgbClr val="000066"/>
                  </a:solidFill>
                </a:rPr>
                <a:t>учащегося, обеспечивающих социальную компетентность, способность к самостоятельному усвоению новых знаний и умений, включая организацию этого процесса, культурную идентичность и толерантность</a:t>
              </a:r>
              <a:r>
                <a:rPr lang="ru-RU" sz="2000" b="1" dirty="0"/>
                <a:t>.</a:t>
              </a:r>
            </a:p>
            <a:p>
              <a:pPr algn="r"/>
              <a:endParaRPr lang="ru-RU" sz="2400" b="1" dirty="0">
                <a:solidFill>
                  <a:srgbClr val="006666"/>
                </a:solidFill>
              </a:endParaRPr>
            </a:p>
            <a:p>
              <a:endParaRPr lang="ru-RU" sz="2400" b="1" dirty="0">
                <a:solidFill>
                  <a:srgbClr val="006666"/>
                </a:solidFill>
              </a:endParaRPr>
            </a:p>
            <a:p>
              <a:endParaRPr lang="ru-RU" sz="2400" b="1" dirty="0">
                <a:solidFill>
                  <a:srgbClr val="000000"/>
                </a:solidFill>
              </a:endParaRPr>
            </a:p>
            <a:p>
              <a:endParaRPr lang="ru-RU" sz="2400" b="1" dirty="0">
                <a:solidFill>
                  <a:srgbClr val="000000"/>
                </a:solidFill>
              </a:endParaRPr>
            </a:p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2842" y="1382"/>
              <a:ext cx="342" cy="906"/>
              <a:chOff x="2842" y="1382"/>
              <a:chExt cx="342" cy="906"/>
            </a:xfrm>
          </p:grpSpPr>
          <p:sp>
            <p:nvSpPr>
              <p:cNvPr id="705549" name="Freeform 13"/>
              <p:cNvSpPr>
                <a:spLocks/>
              </p:cNvSpPr>
              <p:nvPr/>
            </p:nvSpPr>
            <p:spPr bwMode="gray">
              <a:xfrm>
                <a:off x="2914" y="1382"/>
                <a:ext cx="181" cy="192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  <p:sp>
            <p:nvSpPr>
              <p:cNvPr id="705550" name="Freeform 14"/>
              <p:cNvSpPr>
                <a:spLocks/>
              </p:cNvSpPr>
              <p:nvPr/>
            </p:nvSpPr>
            <p:spPr bwMode="gray">
              <a:xfrm>
                <a:off x="2842" y="1612"/>
                <a:ext cx="342" cy="676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</p:grp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9512" y="1843681"/>
            <a:ext cx="4178174" cy="4321622"/>
            <a:chOff x="672" y="1566"/>
            <a:chExt cx="2215" cy="1746"/>
          </a:xfrm>
        </p:grpSpPr>
        <p:sp>
          <p:nvSpPr>
            <p:cNvPr id="705539" name="AutoShape 3"/>
            <p:cNvSpPr>
              <a:spLocks noChangeArrowheads="1"/>
            </p:cNvSpPr>
            <p:nvPr/>
          </p:nvSpPr>
          <p:spPr bwMode="gray">
            <a:xfrm>
              <a:off x="672" y="1769"/>
              <a:ext cx="2112" cy="1543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latin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543" y="1566"/>
              <a:ext cx="344" cy="669"/>
              <a:chOff x="2543" y="1566"/>
              <a:chExt cx="344" cy="669"/>
            </a:xfrm>
          </p:grpSpPr>
          <p:sp>
            <p:nvSpPr>
              <p:cNvPr id="705541" name="Freeform 5"/>
              <p:cNvSpPr>
                <a:spLocks/>
              </p:cNvSpPr>
              <p:nvPr/>
            </p:nvSpPr>
            <p:spPr bwMode="gray">
              <a:xfrm>
                <a:off x="2619" y="1566"/>
                <a:ext cx="191" cy="175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  <p:sp>
            <p:nvSpPr>
              <p:cNvPr id="705542" name="Freeform 6"/>
              <p:cNvSpPr>
                <a:spLocks/>
              </p:cNvSpPr>
              <p:nvPr/>
            </p:nvSpPr>
            <p:spPr bwMode="gray">
              <a:xfrm>
                <a:off x="2543" y="1770"/>
                <a:ext cx="344" cy="465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</p:grpSp>
      </p:grpSp>
      <p:sp>
        <p:nvSpPr>
          <p:cNvPr id="5124" name="Text Box 8"/>
          <p:cNvSpPr txBox="1">
            <a:spLocks noChangeArrowheads="1"/>
          </p:cNvSpPr>
          <p:nvPr/>
        </p:nvSpPr>
        <p:spPr bwMode="gray">
          <a:xfrm>
            <a:off x="179512" y="2348881"/>
            <a:ext cx="4248472" cy="40318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</a:rPr>
              <a:t>У</a:t>
            </a:r>
            <a:r>
              <a:rPr lang="ru-RU" sz="2400" b="1" dirty="0" smtClean="0">
                <a:solidFill>
                  <a:srgbClr val="FF3300"/>
                </a:solidFill>
              </a:rPr>
              <a:t>мение </a:t>
            </a:r>
            <a:r>
              <a:rPr lang="ru-RU" sz="2400" b="1" dirty="0">
                <a:solidFill>
                  <a:srgbClr val="FF3300"/>
                </a:solidFill>
              </a:rPr>
              <a:t>учиться</a:t>
            </a:r>
            <a:r>
              <a:rPr lang="ru-RU" sz="2400" b="1" dirty="0">
                <a:solidFill>
                  <a:srgbClr val="000066"/>
                </a:solidFill>
              </a:rPr>
              <a:t>, </a:t>
            </a:r>
            <a:r>
              <a:rPr lang="ru-RU" sz="2400" b="1" dirty="0" smtClean="0">
                <a:solidFill>
                  <a:srgbClr val="000066"/>
                </a:solidFill>
              </a:rPr>
              <a:t>т.е</a:t>
            </a:r>
            <a:r>
              <a:rPr lang="ru-RU" sz="2400" b="1" dirty="0">
                <a:solidFill>
                  <a:srgbClr val="000066"/>
                </a:solidFill>
              </a:rPr>
              <a:t>. способность субъекта к саморазвитию и самосовершенствованию путём сознательного и активного присвоения нового социального опыта.</a:t>
            </a:r>
          </a:p>
          <a:p>
            <a:endParaRPr lang="ru-RU" sz="24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74820" name="AutoShape 4"/>
          <p:cNvSpPr>
            <a:spLocks noChangeArrowheads="1"/>
          </p:cNvSpPr>
          <p:nvPr/>
        </p:nvSpPr>
        <p:spPr bwMode="gray">
          <a:xfrm>
            <a:off x="1979712" y="692696"/>
            <a:ext cx="5112567" cy="792088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Понятие УУД</a:t>
            </a:r>
            <a:endParaRPr lang="en-US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704088"/>
            <a:ext cx="8229600" cy="708688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>
            <a:normAutofit fontScale="90000"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Функции УУД</a:t>
            </a:r>
            <a:endParaRPr lang="en-US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1. Обеспечение возможностей обучающегося самостоятельно осуществлять деятельность учения.</a:t>
            </a:r>
          </a:p>
          <a:p>
            <a:pPr marL="342900" indent="-342900">
              <a:buNone/>
            </a:pPr>
            <a:r>
              <a:rPr lang="ru-RU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2. Ставить учебные цели.</a:t>
            </a:r>
          </a:p>
          <a:p>
            <a:pPr marL="342900" indent="-342900">
              <a:buNone/>
            </a:pPr>
            <a:r>
              <a:rPr lang="ru-RU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3.  Искать и использовать   необходимые средства и способы достижения целей.</a:t>
            </a:r>
          </a:p>
          <a:p>
            <a:pPr marL="342900" indent="-342900">
              <a:buNone/>
            </a:pPr>
            <a:r>
              <a:rPr lang="ru-RU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4. Контролировать и оценивать процесс и результаты деятельности.</a:t>
            </a:r>
          </a:p>
          <a:p>
            <a:pPr marL="342900" indent="-342900">
              <a:buNone/>
            </a:pPr>
            <a:r>
              <a:rPr lang="ru-RU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5. Создание условий для гармоничного развития личности и её самореализации на основе готовности к непрерывному образованию.</a:t>
            </a:r>
          </a:p>
          <a:p>
            <a:pPr marL="342900" indent="-342900">
              <a:buNone/>
            </a:pPr>
            <a:r>
              <a:rPr lang="ru-RU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6. Обеспечение успешного усвоения знаний, формирования умений, навыков и компетентностей в любой предметной области.</a:t>
            </a:r>
            <a:endParaRPr lang="ru-RU" sz="28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gray">
          <a:xfrm>
            <a:off x="1547813" y="1773238"/>
            <a:ext cx="5759450" cy="1655762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674820" name="AutoShape 4"/>
          <p:cNvSpPr>
            <a:spLocks noChangeArrowheads="1"/>
          </p:cNvSpPr>
          <p:nvPr/>
        </p:nvSpPr>
        <p:spPr bwMode="gray">
          <a:xfrm>
            <a:off x="1357290" y="836712"/>
            <a:ext cx="6643734" cy="792087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Виды УУД</a:t>
            </a:r>
            <a:endParaRPr 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0825" y="3068638"/>
            <a:ext cx="2592388" cy="1735137"/>
            <a:chOff x="555" y="2823"/>
            <a:chExt cx="973" cy="1065"/>
          </a:xfrm>
          <a:solidFill>
            <a:srgbClr val="FF0000"/>
          </a:solidFill>
        </p:grpSpPr>
        <p:pic>
          <p:nvPicPr>
            <p:cNvPr id="7196" name="Picture 6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7197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7198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7199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7200" name="Picture 10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27" name="Text Box 11"/>
          <p:cNvSpPr txBox="1">
            <a:spLocks noChangeArrowheads="1"/>
          </p:cNvSpPr>
          <p:nvPr/>
        </p:nvSpPr>
        <p:spPr bwMode="auto">
          <a:xfrm>
            <a:off x="473324" y="3576315"/>
            <a:ext cx="2016224" cy="504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Verdana" pitchFamily="34" charset="0"/>
              </a:rPr>
              <a:t>Личностные</a:t>
            </a:r>
            <a:endParaRPr lang="en-US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03350" y="4508500"/>
            <a:ext cx="2663825" cy="1873250"/>
            <a:chOff x="555" y="2823"/>
            <a:chExt cx="973" cy="1065"/>
          </a:xfrm>
          <a:solidFill>
            <a:srgbClr val="FFC000"/>
          </a:solidFill>
        </p:grpSpPr>
        <p:pic>
          <p:nvPicPr>
            <p:cNvPr id="7191" name="Picture 13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7192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rgbClr val="7030A0"/>
                </a:solidFill>
              </a:endParaRPr>
            </a:p>
          </p:txBody>
        </p:sp>
        <p:sp>
          <p:nvSpPr>
            <p:cNvPr id="7193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rgbClr val="7030A0"/>
                </a:solidFill>
              </a:endParaRPr>
            </a:p>
          </p:txBody>
        </p:sp>
        <p:sp>
          <p:nvSpPr>
            <p:cNvPr id="7194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rgbClr val="7030A0"/>
                </a:solidFill>
              </a:endParaRPr>
            </a:p>
          </p:txBody>
        </p:sp>
        <p:pic>
          <p:nvPicPr>
            <p:cNvPr id="7195" name="Picture 17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34" name="Text Box 18"/>
          <p:cNvSpPr txBox="1">
            <a:spLocks noChangeArrowheads="1"/>
          </p:cNvSpPr>
          <p:nvPr/>
        </p:nvSpPr>
        <p:spPr bwMode="auto">
          <a:xfrm>
            <a:off x="1619672" y="5157192"/>
            <a:ext cx="2304256" cy="6480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  <a:latin typeface="Verdana" pitchFamily="34" charset="0"/>
              </a:rPr>
              <a:t>Регулятивные</a:t>
            </a:r>
            <a:endParaRPr lang="en-U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211638" y="4508500"/>
            <a:ext cx="2808287" cy="1951038"/>
            <a:chOff x="555" y="2823"/>
            <a:chExt cx="973" cy="1065"/>
          </a:xfrm>
          <a:solidFill>
            <a:schemeClr val="bg2">
              <a:lumMod val="75000"/>
            </a:schemeClr>
          </a:solidFill>
        </p:grpSpPr>
        <p:pic>
          <p:nvPicPr>
            <p:cNvPr id="7186" name="Picture 20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7187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7188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7189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7190" name="Picture 24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41" name="Text Box 25"/>
          <p:cNvSpPr txBox="1">
            <a:spLocks noChangeArrowheads="1"/>
          </p:cNvSpPr>
          <p:nvPr/>
        </p:nvSpPr>
        <p:spPr bwMode="auto">
          <a:xfrm>
            <a:off x="4355976" y="5157192"/>
            <a:ext cx="2525050" cy="79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 smtClean="0">
                <a:latin typeface="Verdana" pitchFamily="34" charset="0"/>
              </a:rPr>
              <a:t>Познавательные</a:t>
            </a:r>
            <a:r>
              <a:rPr lang="ru-RU" sz="18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156325" y="3213100"/>
            <a:ext cx="2663825" cy="1835150"/>
            <a:chOff x="555" y="2823"/>
            <a:chExt cx="973" cy="1065"/>
          </a:xfrm>
          <a:solidFill>
            <a:srgbClr val="00B050"/>
          </a:solidFill>
        </p:grpSpPr>
        <p:pic>
          <p:nvPicPr>
            <p:cNvPr id="7181" name="Picture 27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7182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7184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7185" name="Picture 31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48" name="Text Box 32"/>
          <p:cNvSpPr txBox="1">
            <a:spLocks noChangeArrowheads="1"/>
          </p:cNvSpPr>
          <p:nvPr/>
        </p:nvSpPr>
        <p:spPr bwMode="auto">
          <a:xfrm>
            <a:off x="6228184" y="3789040"/>
            <a:ext cx="2520280" cy="7200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Verdana" pitchFamily="34" charset="0"/>
              </a:rPr>
              <a:t>Коммуникативные </a:t>
            </a:r>
            <a:endParaRPr lang="en-US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179388" y="1341438"/>
            <a:ext cx="2663825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ЛИЧНОСТНЫЕ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3205163" y="1341438"/>
            <a:ext cx="2519362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МЕТАПРЕДМЕТНЫЕ</a:t>
            </a: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6194425" y="1341438"/>
            <a:ext cx="2698750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ПРЕДМЕТНЫЕ</a:t>
            </a:r>
          </a:p>
        </p:txBody>
      </p:sp>
      <p:sp>
        <p:nvSpPr>
          <p:cNvPr id="43014" name="AutoShape 8"/>
          <p:cNvSpPr>
            <a:spLocks noChangeArrowheads="1"/>
          </p:cNvSpPr>
          <p:nvPr/>
        </p:nvSpPr>
        <p:spPr bwMode="auto">
          <a:xfrm>
            <a:off x="179388" y="2276475"/>
            <a:ext cx="2663825" cy="10810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u="sng">
                <a:latin typeface="Arial" charset="0"/>
              </a:rPr>
              <a:t>Самоопределение: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внутренняя позиция школьника;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Самоидентификация;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самоуважение и самооценка</a:t>
            </a:r>
          </a:p>
        </p:txBody>
      </p:sp>
      <p:sp>
        <p:nvSpPr>
          <p:cNvPr id="43015" name="AutoShape 9"/>
          <p:cNvSpPr>
            <a:spLocks noChangeArrowheads="1"/>
          </p:cNvSpPr>
          <p:nvPr/>
        </p:nvSpPr>
        <p:spPr bwMode="auto">
          <a:xfrm>
            <a:off x="179388" y="3573463"/>
            <a:ext cx="2663825" cy="100965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u="sng">
                <a:latin typeface="Arial" charset="0"/>
              </a:rPr>
              <a:t>Смыслообразование: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мотивация (учебная,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социальная); границы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собственного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знания и «незнания»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179388" y="4797425"/>
            <a:ext cx="2663825" cy="187166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u="sng">
                <a:latin typeface="Arial" pitchFamily="34" charset="0"/>
              </a:rPr>
              <a:t>Ценностная и </a:t>
            </a:r>
          </a:p>
          <a:p>
            <a:pPr algn="ctr" eaLnBrk="0" hangingPunct="0">
              <a:defRPr/>
            </a:pPr>
            <a:r>
              <a:rPr lang="ru-RU" b="1" u="sng">
                <a:latin typeface="Arial" pitchFamily="34" charset="0"/>
              </a:rPr>
              <a:t>морально-этическая</a:t>
            </a:r>
          </a:p>
          <a:p>
            <a:pPr algn="ctr" eaLnBrk="0" hangingPunct="0">
              <a:defRPr/>
            </a:pPr>
            <a:r>
              <a:rPr lang="ru-RU" b="1" u="sng">
                <a:latin typeface="Arial" pitchFamily="34" charset="0"/>
              </a:rPr>
              <a:t>ориентация:</a:t>
            </a:r>
          </a:p>
          <a:p>
            <a:pPr algn="ctr" eaLnBrk="0" hangingPunct="0">
              <a:defRPr/>
            </a:pPr>
            <a:r>
              <a:rPr lang="ru-RU" sz="1200" b="1">
                <a:latin typeface="Arial" pitchFamily="34" charset="0"/>
              </a:rPr>
              <a:t>ориентация на выполнение</a:t>
            </a:r>
          </a:p>
          <a:p>
            <a:pPr algn="ctr" eaLnBrk="0" hangingPunct="0">
              <a:defRPr/>
            </a:pPr>
            <a:r>
              <a:rPr lang="ru-RU" sz="1200" b="1">
                <a:latin typeface="Arial" pitchFamily="34" charset="0"/>
              </a:rPr>
              <a:t>морально-нравственных норм;</a:t>
            </a:r>
          </a:p>
          <a:p>
            <a:pPr algn="ctr" eaLnBrk="0" hangingPunct="0">
              <a:defRPr/>
            </a:pPr>
            <a:r>
              <a:rPr lang="ru-RU" sz="1200" b="1">
                <a:latin typeface="Arial" pitchFamily="34" charset="0"/>
              </a:rPr>
              <a:t>способность к решению моральных</a:t>
            </a:r>
          </a:p>
          <a:p>
            <a:pPr algn="ctr" eaLnBrk="0" hangingPunct="0">
              <a:defRPr/>
            </a:pPr>
            <a:r>
              <a:rPr lang="ru-RU" sz="1200" b="1">
                <a:latin typeface="Arial" pitchFamily="34" charset="0"/>
              </a:rPr>
              <a:t>проблем на основе децентрации;</a:t>
            </a:r>
          </a:p>
          <a:p>
            <a:pPr algn="ctr" eaLnBrk="0" hangingPunct="0">
              <a:defRPr/>
            </a:pPr>
            <a:r>
              <a:rPr lang="ru-RU" sz="1200" b="1">
                <a:latin typeface="Arial" pitchFamily="34" charset="0"/>
              </a:rPr>
              <a:t>оценка своих поступков</a:t>
            </a:r>
            <a:r>
              <a:rPr lang="ru-RU" sz="1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43017" name="AutoShape 11"/>
          <p:cNvSpPr>
            <a:spLocks noChangeArrowheads="1"/>
          </p:cNvSpPr>
          <p:nvPr/>
        </p:nvSpPr>
        <p:spPr bwMode="auto">
          <a:xfrm>
            <a:off x="3203575" y="2276475"/>
            <a:ext cx="2663825" cy="12969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u="sng">
                <a:latin typeface="Arial" charset="0"/>
              </a:rPr>
              <a:t>Регулятивные: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управление своей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деятельностью;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контроль и коррекция;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инициативность и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самостоятельность</a:t>
            </a:r>
          </a:p>
        </p:txBody>
      </p:sp>
      <p:sp>
        <p:nvSpPr>
          <p:cNvPr id="43018" name="AutoShape 12"/>
          <p:cNvSpPr>
            <a:spLocks noChangeArrowheads="1"/>
          </p:cNvSpPr>
          <p:nvPr/>
        </p:nvSpPr>
        <p:spPr bwMode="auto">
          <a:xfrm>
            <a:off x="3203575" y="3716338"/>
            <a:ext cx="2663825" cy="86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u="sng">
                <a:latin typeface="Arial" charset="0"/>
              </a:rPr>
              <a:t>Коммуникативные: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речевая деятельность;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навыки сотрудничества</a:t>
            </a:r>
          </a:p>
        </p:txBody>
      </p:sp>
      <p:sp>
        <p:nvSpPr>
          <p:cNvPr id="43019" name="AutoShape 13"/>
          <p:cNvSpPr>
            <a:spLocks noChangeArrowheads="1"/>
          </p:cNvSpPr>
          <p:nvPr/>
        </p:nvSpPr>
        <p:spPr bwMode="auto">
          <a:xfrm>
            <a:off x="3130550" y="4724400"/>
            <a:ext cx="2809875" cy="213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u="sng">
                <a:latin typeface="Arial" charset="0"/>
              </a:rPr>
              <a:t>Познавательные: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работа с информацией;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работа с учебными моделями;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использование знако-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символических средств,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общих схем решения;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выполнение логических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операций сравнения,  анализа,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обобщения, классификации,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Установления аналогий, </a:t>
            </a:r>
          </a:p>
          <a:p>
            <a:pPr algn="ctr" eaLnBrk="0" hangingPunct="0"/>
            <a:r>
              <a:rPr lang="ru-RU" sz="1200" b="1">
                <a:latin typeface="Arial" charset="0"/>
              </a:rPr>
              <a:t>подведения под понятие</a:t>
            </a:r>
          </a:p>
        </p:txBody>
      </p:sp>
      <p:sp>
        <p:nvSpPr>
          <p:cNvPr id="43020" name="AutoShape 13"/>
          <p:cNvSpPr>
            <a:spLocks noChangeArrowheads="1"/>
          </p:cNvSpPr>
          <p:nvPr/>
        </p:nvSpPr>
        <p:spPr bwMode="auto">
          <a:xfrm>
            <a:off x="6248400" y="2286000"/>
            <a:ext cx="2667000" cy="7858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latin typeface="Arial" charset="0"/>
              </a:rPr>
              <a:t>Основы системы</a:t>
            </a:r>
          </a:p>
          <a:p>
            <a:pPr algn="ctr" eaLnBrk="0" hangingPunct="0"/>
            <a:r>
              <a:rPr lang="ru-RU" b="1" dirty="0">
                <a:latin typeface="Arial" charset="0"/>
              </a:rPr>
              <a:t>научных знаний</a:t>
            </a:r>
          </a:p>
        </p:txBody>
      </p:sp>
      <p:sp>
        <p:nvSpPr>
          <p:cNvPr id="43021" name="AutoShape 16"/>
          <p:cNvSpPr>
            <a:spLocks noChangeArrowheads="1"/>
          </p:cNvSpPr>
          <p:nvPr/>
        </p:nvSpPr>
        <p:spPr bwMode="auto">
          <a:xfrm>
            <a:off x="6172200" y="3714750"/>
            <a:ext cx="2743200" cy="13700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/>
            <a:r>
              <a:rPr lang="ru-RU" sz="1400" b="1">
                <a:latin typeface="Arial" charset="0"/>
              </a:rPr>
              <a:t>Опыт «предметной» </a:t>
            </a:r>
          </a:p>
          <a:p>
            <a:pPr algn="ctr"/>
            <a:r>
              <a:rPr lang="ru-RU" sz="1400" b="1">
                <a:latin typeface="Arial" charset="0"/>
              </a:rPr>
              <a:t>деятельности по </a:t>
            </a:r>
          </a:p>
          <a:p>
            <a:pPr algn="ctr"/>
            <a:r>
              <a:rPr lang="ru-RU" sz="1400" b="1">
                <a:latin typeface="Arial" charset="0"/>
              </a:rPr>
              <a:t>получению,</a:t>
            </a:r>
          </a:p>
          <a:p>
            <a:pPr algn="ctr"/>
            <a:r>
              <a:rPr lang="ru-RU" sz="1400" b="1">
                <a:latin typeface="Arial" charset="0"/>
              </a:rPr>
              <a:t>преобразованию</a:t>
            </a:r>
          </a:p>
          <a:p>
            <a:pPr algn="ctr"/>
            <a:r>
              <a:rPr lang="ru-RU" sz="1400" b="1">
                <a:latin typeface="Arial" charset="0"/>
              </a:rPr>
              <a:t>и применению</a:t>
            </a:r>
          </a:p>
          <a:p>
            <a:pPr algn="ctr"/>
            <a:r>
              <a:rPr lang="ru-RU" sz="1400" b="1">
                <a:latin typeface="Arial" charset="0"/>
              </a:rPr>
              <a:t>нового знания</a:t>
            </a:r>
          </a:p>
        </p:txBody>
      </p:sp>
      <p:sp>
        <p:nvSpPr>
          <p:cNvPr id="43022" name="Text Box 37"/>
          <p:cNvSpPr txBox="1">
            <a:spLocks noChangeArrowheads="1"/>
          </p:cNvSpPr>
          <p:nvPr/>
        </p:nvSpPr>
        <p:spPr bwMode="auto">
          <a:xfrm>
            <a:off x="6172200" y="5943600"/>
            <a:ext cx="2971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>
                <a:latin typeface="Arial" charset="0"/>
              </a:rPr>
              <a:t>Предметные и метапредметные действия с учебным материалом</a:t>
            </a:r>
            <a:r>
              <a:rPr lang="ru-RU" sz="1400" b="1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172200" y="5786438"/>
            <a:ext cx="2971800" cy="10715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3024" name="AutoShape 27"/>
          <p:cNvSpPr>
            <a:spLocks noChangeArrowheads="1"/>
          </p:cNvSpPr>
          <p:nvPr/>
        </p:nvSpPr>
        <p:spPr bwMode="auto">
          <a:xfrm rot="5400000">
            <a:off x="7200107" y="3104356"/>
            <a:ext cx="64770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25" name="AutoShape 27"/>
          <p:cNvSpPr>
            <a:spLocks noChangeArrowheads="1"/>
          </p:cNvSpPr>
          <p:nvPr/>
        </p:nvSpPr>
        <p:spPr bwMode="auto">
          <a:xfrm rot="5400000">
            <a:off x="7273926" y="5119687"/>
            <a:ext cx="646112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79388" y="-100013"/>
            <a:ext cx="86423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Требования к результатам освоения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основной образовательной 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2" name="Diagram 48"/>
          <p:cNvGraphicFramePr>
            <a:graphicFrameLocks/>
          </p:cNvGraphicFramePr>
          <p:nvPr/>
        </p:nvGraphicFramePr>
        <p:xfrm>
          <a:off x="152400" y="838200"/>
          <a:ext cx="8763000" cy="51054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1329" name="WordArt 65"/>
          <p:cNvSpPr>
            <a:spLocks noChangeArrowheads="1" noChangeShapeType="1" noTextEdit="1"/>
          </p:cNvSpPr>
          <p:nvPr/>
        </p:nvSpPr>
        <p:spPr bwMode="auto">
          <a:xfrm>
            <a:off x="3429000" y="2819400"/>
            <a:ext cx="2357438" cy="13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УУД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формируются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lang="ru-RU" sz="36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процессе...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914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Выявление спорных вопросов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24384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Построение системы доказательств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487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553200" y="4419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Обсуждение в группах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48006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Выступление перед аудиторией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экскурсии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1336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Поиск дополнительного материала на заданную тему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83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Обмен мнениями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13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1312" grpId="0"/>
      <p:bldP spid="11329" grpId="0" animBg="1"/>
      <p:bldP spid="1132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Требования к уроку  с позиций федерального государственного образовательного стандарта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ru-RU" b="1" dirty="0" smtClean="0"/>
              <a:t>Формирование предметных результатов</a:t>
            </a:r>
          </a:p>
          <a:p>
            <a:r>
              <a:rPr lang="ru-RU" b="1" dirty="0" smtClean="0"/>
              <a:t>Формирование универсальных учебных действий </a:t>
            </a:r>
          </a:p>
          <a:p>
            <a:r>
              <a:rPr lang="ru-RU" b="1" dirty="0" smtClean="0"/>
              <a:t>Создание комфортной среды</a:t>
            </a:r>
          </a:p>
          <a:p>
            <a:r>
              <a:rPr lang="ru-RU" b="1" dirty="0" smtClean="0"/>
              <a:t>Смена видов деятельности</a:t>
            </a:r>
          </a:p>
          <a:p>
            <a:r>
              <a:rPr lang="ru-RU" b="1" dirty="0" smtClean="0"/>
              <a:t>Учить ученика самого добывать знания </a:t>
            </a:r>
          </a:p>
          <a:p>
            <a:pPr>
              <a:buNone/>
            </a:pPr>
            <a:r>
              <a:rPr lang="ru-RU" b="1" dirty="0" smtClean="0"/>
              <a:t>    ( обучение в деятельности)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748712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должен помнить о том, что на уроке: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Ученик сам формирует понятия, необходимые для решения задач;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происходит лишь при построении урока с учетом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подхода;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таком подходе учебная деятельность, периодически приобретая исследовательский или практико-преобразовательный характер, сама становится предметом усвоения.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500063" y="330200"/>
            <a:ext cx="7786687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1.Организационный момент.</a:t>
            </a:r>
            <a:endParaRPr lang="ru-RU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eaLnBrk="0" hangingPunct="0"/>
            <a:r>
              <a:rPr lang="ru-RU" b="1" dirty="0">
                <a:solidFill>
                  <a:srgbClr val="000000"/>
                </a:solidFill>
                <a:cs typeface="Times New Roman" pitchFamily="18" charset="0"/>
              </a:rPr>
              <a:t>Цель: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включение учащихся в деятельность на личностно- значимом уровне. </a:t>
            </a:r>
            <a:r>
              <a:rPr lang="ru-RU" i="1" dirty="0">
                <a:solidFill>
                  <a:srgbClr val="000000"/>
                </a:solidFill>
                <a:cs typeface="Times New Roman" pitchFamily="18" charset="0"/>
              </a:rPr>
              <a:t>«Хочу, потому что могу».</a:t>
            </a:r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• </a:t>
            </a:r>
            <a:r>
              <a:rPr lang="ru-RU" dirty="0">
                <a:solidFill>
                  <a:srgbClr val="2A6D7D"/>
                </a:solidFill>
                <a:cs typeface="Times New Roman" pitchFamily="18" charset="0"/>
              </a:rPr>
              <a:t>1-2 минуты;</a:t>
            </a:r>
          </a:p>
          <a:p>
            <a:pPr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• У учащихся должна возникнуть положительная эмоциональная направленность.</a:t>
            </a:r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• включение детей в деятельность;</a:t>
            </a:r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• выделение содержательной области.</a:t>
            </a:r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i="1" dirty="0">
                <a:solidFill>
                  <a:srgbClr val="2A6D7D"/>
                </a:solidFill>
                <a:cs typeface="Times New Roman" pitchFamily="18" charset="0"/>
              </a:rPr>
              <a:t>Приёмы работы:</a:t>
            </a:r>
          </a:p>
          <a:p>
            <a:pPr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• учитель в начале урока высказывает добрые пожелания детям; предлагает пожелать друг другу удачи (хлопки в ладони друг друга с соседом по парте);</a:t>
            </a:r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• учитель предлагает детям подумать, что пригодится для успешной работы на уроке; дети высказываются;</a:t>
            </a:r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• девиз, эпиграф («С малой удачи начинается большой успех»);</a:t>
            </a:r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• самопроверка домашнего задания по образцу.</a:t>
            </a:r>
          </a:p>
          <a:p>
            <a:pPr eaLnBrk="0" hangingPunct="0"/>
            <a:endParaRPr lang="ru-RU" sz="16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b="1" i="1" dirty="0">
                <a:ea typeface="Calibri" pitchFamily="34" charset="0"/>
                <a:cs typeface="Times New Roman" pitchFamily="18" charset="0"/>
              </a:rPr>
              <a:t>Настроить детей на работу, проговаривая с ними план урока («потренируемся в решении примеров», «познакомимся с новым вычислительным приёмом», «напишем самостоятельную работу», «повторим решение составных задач» и т. п.)</a:t>
            </a:r>
            <a:r>
              <a:rPr lang="ru-RU" sz="1200" b="1" i="1" dirty="0"/>
              <a:t> 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428625" y="435530"/>
            <a:ext cx="792956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II. Актуализация знаний.</a:t>
            </a:r>
          </a:p>
          <a:p>
            <a:pPr algn="ctr"/>
            <a:endParaRPr lang="ru-RU" sz="1400" dirty="0">
              <a:solidFill>
                <a:srgbClr val="C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Цель: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повторение изученного материала, необходимого для «открытия нового знания», и выявление затруднений в индивидуальной деятельности каждого учащегося.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1. 4-5 минут;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2. Возникновение проблемной ситуации.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актуализация ЗУН и мыслительных операций (внимания, памяти, речи);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создание проблемной ситуации;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выявление и фиксирование в громкой речи: где и почему возникло затруднение; темы и цели урока. </a:t>
            </a:r>
          </a:p>
          <a:p>
            <a:pPr eaLnBrk="0" hangingPunct="0"/>
            <a:endParaRPr lang="ru-RU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Вначале актуализируются знания, необходимые для работы над новым материалом. Одновременно идёт работа над развитием внимания, памяти, речи, мыслительных операций.</a:t>
            </a:r>
            <a:endParaRPr lang="ru-RU" sz="2000" b="1" i="1" dirty="0">
              <a:cs typeface="Times New Roman" pitchFamily="18" charset="0"/>
            </a:endParaRPr>
          </a:p>
          <a:p>
            <a:pPr eaLnBrk="0" hangingPunct="0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Затем создаётся проблемная ситуация, чётко проговаривается цель урока.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571500" y="926546"/>
            <a:ext cx="79295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III. Постановка учебной задачи.</a:t>
            </a:r>
            <a:endParaRPr lang="ru-RU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eaLnBrk="0" hangingPunct="0"/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Цель: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обсуждение затруднений («Почему возникли затруднения?», «Чего мы ещё не знаем?»); </a:t>
            </a: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проговаривание цели урока в виде вопроса, на который предстоит ответить,</a:t>
            </a: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 или в виде темы урока.</a:t>
            </a:r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• 4-5 мин;</a:t>
            </a:r>
          </a:p>
          <a:p>
            <a:pPr eaLnBrk="0" hangingPunct="0"/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b="1" i="1" dirty="0">
                <a:solidFill>
                  <a:srgbClr val="000000"/>
                </a:solidFill>
                <a:cs typeface="Times New Roman" pitchFamily="18" charset="0"/>
              </a:rPr>
              <a:t>Методы постановки учебной задачи: побуждающий от проблемной ситуации диалог, подводящий к теме диалог.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Современный урок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3200" b="1" i="1" dirty="0" smtClean="0">
                <a:solidFill>
                  <a:srgbClr val="002060"/>
                </a:solidFill>
              </a:rPr>
              <a:t>это, прежде всего урок, на котором учитель умело использует все возможности для развития личности ученика, ее активного умственного роста, глубокого и осмысленного усвоения знаний, для формирования ее нравственных основ          (по </a:t>
            </a:r>
            <a:r>
              <a:rPr lang="ru-RU" sz="3200" b="1" i="1" dirty="0" err="1" smtClean="0">
                <a:solidFill>
                  <a:srgbClr val="002060"/>
                </a:solidFill>
              </a:rPr>
              <a:t>Ю.А.Конаржевскому</a:t>
            </a:r>
            <a:r>
              <a:rPr lang="ru-RU" sz="3200" b="1" i="1" dirty="0" smtClean="0">
                <a:solidFill>
                  <a:srgbClr val="002060"/>
                </a:solidFill>
              </a:rPr>
              <a:t>).</a:t>
            </a:r>
            <a:endParaRPr lang="fr-CA" sz="3200" b="1" i="1" dirty="0" smtClean="0">
              <a:solidFill>
                <a:srgbClr val="002060"/>
              </a:solidFill>
            </a:endParaRPr>
          </a:p>
          <a:p>
            <a:pPr algn="just"/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304800" y="708548"/>
            <a:ext cx="8624888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IV. «Открытие нового знания»</a:t>
            </a:r>
            <a:r>
              <a:rPr lang="ru-RU" sz="12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ru-RU" sz="1200" b="1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000000"/>
                </a:solidFill>
                <a:cs typeface="Times New Roman" pitchFamily="18" charset="0"/>
              </a:rPr>
              <a:t>построение проекта выхода из затруднения).</a:t>
            </a:r>
            <a:r>
              <a:rPr lang="ru-RU" dirty="0">
                <a:cs typeface="Times New Roman" pitchFamily="18" charset="0"/>
              </a:rPr>
              <a:t> </a:t>
            </a:r>
          </a:p>
          <a:p>
            <a:r>
              <a:rPr lang="ru-RU" sz="2000" dirty="0">
                <a:cs typeface="Times New Roman" pitchFamily="18" charset="0"/>
              </a:rPr>
              <a:t>Этап изучения новых знаний и способов действий</a:t>
            </a:r>
          </a:p>
          <a:p>
            <a:pPr eaLnBrk="0" hangingPunct="0"/>
            <a:endParaRPr lang="ru-RU" sz="20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Цель: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решение УЗ (устных задач) и обсуждение проекта её решения.</a:t>
            </a:r>
            <a:r>
              <a:rPr lang="ru-RU" sz="2000" dirty="0"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7-8 мин;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Способы: диалог, групповая или парная работа: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Методы: побуждающий к гипотезам диалог, подводящий к открытию знания диалог, подводящий без проблемы диалог.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организация самостоятельной исследовательской деятельности;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выведение алгоритма.</a:t>
            </a:r>
          </a:p>
          <a:p>
            <a:pPr eaLnBrk="0" hangingPunct="0"/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Новое знание дети получают в результате самостоятельного исследования, проводимого под руководством учителя. Новые правила они пытаются выразить своими словами.</a:t>
            </a:r>
            <a:endParaRPr lang="ru-RU" sz="2000" b="1" i="1" dirty="0">
              <a:cs typeface="Times New Roman" pitchFamily="18" charset="0"/>
            </a:endParaRPr>
          </a:p>
          <a:p>
            <a:pPr eaLnBrk="0" hangingPunct="0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В завершении подводится итог обсуждения и даётся общепринятая формулировка новых алгоритмов действий. </a:t>
            </a:r>
          </a:p>
          <a:p>
            <a:pPr eaLnBrk="0" hangingPunct="0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Для лучшего их запоминания, там, где это возможно, </a:t>
            </a:r>
          </a:p>
          <a:p>
            <a:pPr eaLnBrk="0" hangingPunct="0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используется приём перевода правил на язык образов.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85750" y="638019"/>
            <a:ext cx="864393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V. Первичное закрепление</a:t>
            </a:r>
            <a:r>
              <a:rPr lang="ru-RU" sz="1200" b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ru-RU" sz="1400" dirty="0"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>
                <a:cs typeface="Times New Roman" pitchFamily="18" charset="0"/>
              </a:rPr>
              <a:t>Этап закрепления  знаний и способов действий</a:t>
            </a:r>
          </a:p>
          <a:p>
            <a:pPr eaLnBrk="0" hangingPunct="0"/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Цель: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проговаривание нового знания, запись в виде опорного сигнала.</a:t>
            </a:r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• 4-5 минут;</a:t>
            </a:r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• Способы: фронтальная работа, работа в парах;</a:t>
            </a:r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• Средства: комментирование, обозначение знаковыми символами, выполнение продуктивных заданий.</a:t>
            </a:r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• выполнение заданий с проговариванием в громкой речи</a:t>
            </a:r>
          </a:p>
          <a:p>
            <a:pPr eaLnBrk="0" hangingPunct="0"/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b="1" i="1" dirty="0">
                <a:solidFill>
                  <a:srgbClr val="000000"/>
                </a:solidFill>
                <a:cs typeface="Times New Roman" pitchFamily="18" charset="0"/>
              </a:rPr>
              <a:t>В    процессе    первичного    закрепления примеры    решаются    с  </a:t>
            </a:r>
            <a:r>
              <a:rPr lang="ru-RU" sz="2400" b="1" i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комментированием: дети проговаривают новые правила в громкой речи.</a:t>
            </a:r>
            <a:r>
              <a:rPr lang="ru-RU" sz="2400" b="1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85750" y="531649"/>
            <a:ext cx="828675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VI. Самостоятельная работа с самопроверкой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по эталону.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Самоанализ и самоконтроль</a:t>
            </a:r>
            <a:r>
              <a:rPr lang="ru-RU" sz="28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2000" dirty="0">
                <a:cs typeface="Times New Roman" pitchFamily="18" charset="0"/>
              </a:rPr>
              <a:t>Этап  применения  знаний и способов действий</a:t>
            </a:r>
          </a:p>
          <a:p>
            <a:pPr algn="ctr" eaLnBrk="0" hangingPunct="0"/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Цель: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каждый для себя должен сделать вывод о том, что он уже умеет.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4-5 минут;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Небольшой объем самостоятельной работы (не более 2-3 типовых заданий);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Выполняется письменно;</a:t>
            </a:r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• Методы: самоконтроль, самооценка.</a:t>
            </a:r>
          </a:p>
          <a:p>
            <a:pPr eaLnBrk="0" hangingPunct="0"/>
            <a:endParaRPr lang="ru-RU" sz="2000" dirty="0">
              <a:cs typeface="Times New Roman" pitchFamily="18" charset="0"/>
            </a:endParaRPr>
          </a:p>
          <a:p>
            <a:pPr eaLnBrk="0" hangingPunct="0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При проведении самостоятельной работы в классе каждый ребёнок проговаривает новые правила про себя.</a:t>
            </a:r>
            <a:endParaRPr lang="ru-RU" sz="2000" b="1" i="1" dirty="0">
              <a:cs typeface="Times New Roman" pitchFamily="18" charset="0"/>
            </a:endParaRPr>
          </a:p>
          <a:p>
            <a:pPr eaLnBrk="0" hangingPunct="0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При проверке работы каждый должен себя проверить - всё ли он понял, запомнил ли новые правила. Здесь необходимо создать для каждого ребёнка ситуацию успеха.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214313" y="-29614"/>
            <a:ext cx="828675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VII</a:t>
            </a:r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.  Включение нового знания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 в систему знаний и </a:t>
            </a:r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повторение.</a:t>
            </a:r>
            <a:endParaRPr lang="ru-RU" sz="24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•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7-8 минут;</a:t>
            </a:r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• Сначала предложить учащимся из набора заданий выбрать только те, которые содержат новый алгоритм или новое понятие;</a:t>
            </a:r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• Заем выполняются упражнения, в которых новое знание используется вместе с изученными ранее.</a:t>
            </a:r>
          </a:p>
          <a:p>
            <a:pPr eaLnBrk="0" hangingPunct="0"/>
            <a:endParaRPr lang="ru-RU" sz="2400" dirty="0">
              <a:cs typeface="Times New Roman" pitchFamily="18" charset="0"/>
            </a:endParaRPr>
          </a:p>
          <a:p>
            <a:pPr eaLnBrk="0" hangingPunct="0"/>
            <a:r>
              <a:rPr lang="ru-RU" sz="2400" b="1" i="1" dirty="0">
                <a:solidFill>
                  <a:srgbClr val="000000"/>
                </a:solidFill>
                <a:cs typeface="Times New Roman" pitchFamily="18" charset="0"/>
              </a:rPr>
              <a:t>При повторении ранее изученного материала используются </a:t>
            </a:r>
          </a:p>
          <a:p>
            <a:pPr eaLnBrk="0" hangingPunct="0"/>
            <a:r>
              <a:rPr lang="ru-RU" sz="2400" b="1" i="1" dirty="0">
                <a:solidFill>
                  <a:srgbClr val="000000"/>
                </a:solidFill>
                <a:cs typeface="Times New Roman" pitchFamily="18" charset="0"/>
              </a:rPr>
              <a:t>игровые элементы - сказочные персонажи, соревнования. </a:t>
            </a:r>
          </a:p>
          <a:p>
            <a:pPr eaLnBrk="0" hangingPunct="0"/>
            <a:r>
              <a:rPr lang="ru-RU" sz="2400" b="1" i="1" dirty="0">
                <a:solidFill>
                  <a:srgbClr val="000000"/>
                </a:solidFill>
                <a:cs typeface="Times New Roman" pitchFamily="18" charset="0"/>
              </a:rPr>
              <a:t>Это создаёт положительный эмоциональный фон, </a:t>
            </a:r>
          </a:p>
          <a:p>
            <a:pPr eaLnBrk="0" hangingPunct="0"/>
            <a:r>
              <a:rPr lang="ru-RU" sz="2400" b="1" i="1" dirty="0">
                <a:solidFill>
                  <a:srgbClr val="000000"/>
                </a:solidFill>
                <a:cs typeface="Times New Roman" pitchFamily="18" charset="0"/>
              </a:rPr>
              <a:t>способствует развитию у детей интереса к урокам</a:t>
            </a:r>
            <a:r>
              <a:rPr lang="ru-RU" sz="2400" i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357188" y="945682"/>
            <a:ext cx="8072437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err="1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VIII.Рефлексия</a:t>
            </a:r>
            <a:r>
              <a:rPr lang="ru-RU" sz="2400" b="1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 деятельности (итог урока).</a:t>
            </a:r>
          </a:p>
          <a:p>
            <a:pPr algn="ctr"/>
            <a:endParaRPr lang="ru-RU" sz="2400" dirty="0">
              <a:solidFill>
                <a:srgbClr val="C0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Цель: </a:t>
            </a: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осознание учащимися своей УД (учебной деятельности), самооценка результатов деятельности своей и всего класса.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• 2-3 минуты;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Вопросы: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• Какую задачу ставили?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• Удалось решить поставленную задачу?</a:t>
            </a:r>
            <a:r>
              <a:rPr lang="ru-RU" sz="2400" dirty="0">
                <a:ea typeface="Times New Roman" pitchFamily="18" charset="0"/>
                <a:cs typeface="Arial" pitchFamily="34" charset="0"/>
              </a:rPr>
              <a:t> </a:t>
            </a: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• Каким способом?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• Какие получили результаты?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• Что нужно сделать ещё?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• Где можно применить новые знания? </a:t>
            </a:r>
          </a:p>
          <a:p>
            <a:pPr eaLnBrk="0" hangingPunct="0"/>
            <a:endParaRPr lang="ru-RU" sz="20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228600" y="685800"/>
            <a:ext cx="8305800" cy="2362200"/>
          </a:xfrm>
          <a:prstGeom prst="wave">
            <a:avLst>
              <a:gd name="adj1" fmla="val 13005"/>
              <a:gd name="adj2" fmla="val -8482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Планируя урок,   определяя его  задачи,  учитывай,  что  он  всегда   является  лишь частью, одним звеном более или менее длинной цепочки уроков, реализующих тему, раздел, курс.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33400" y="3370258"/>
            <a:ext cx="8077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3429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«Уроки, проводимые в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одной форме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могут иметь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разные структуры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, и наоборот,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разные формы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могут иметь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общую структуру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(по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В.В.Гузееву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342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Проектирование урока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Проектирование</a:t>
            </a:r>
            <a:r>
              <a:rPr lang="ru-RU" sz="2400" dirty="0" smtClean="0">
                <a:solidFill>
                  <a:srgbClr val="002060"/>
                </a:solidFill>
              </a:rPr>
              <a:t> – это процесс создания проекта-прототипа, прообраза предполагаемого или возможного объекта (урока).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Умение проектировать</a:t>
            </a:r>
            <a:r>
              <a:rPr lang="ru-RU" sz="2400" dirty="0" smtClean="0">
                <a:solidFill>
                  <a:srgbClr val="002060"/>
                </a:solidFill>
              </a:rPr>
              <a:t> – это способность к </a:t>
            </a:r>
            <a:r>
              <a:rPr lang="ru-RU" sz="2400" dirty="0" err="1" smtClean="0">
                <a:solidFill>
                  <a:srgbClr val="002060"/>
                </a:solidFill>
              </a:rPr>
              <a:t>целеполаганию</a:t>
            </a:r>
            <a:r>
              <a:rPr lang="ru-RU" sz="2400" dirty="0" smtClean="0">
                <a:solidFill>
                  <a:srgbClr val="002060"/>
                </a:solidFill>
              </a:rPr>
              <a:t> и распределению целей, организации и анализу деятельности.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Цель</a:t>
            </a:r>
            <a:r>
              <a:rPr lang="ru-RU" sz="2400" dirty="0" smtClean="0">
                <a:solidFill>
                  <a:srgbClr val="002060"/>
                </a:solidFill>
              </a:rPr>
              <a:t> – идеальный образ будущего результата, который можно проверить.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Проект</a:t>
            </a:r>
            <a:r>
              <a:rPr lang="ru-RU" sz="2400" dirty="0" smtClean="0">
                <a:solidFill>
                  <a:srgbClr val="002060"/>
                </a:solidFill>
              </a:rPr>
              <a:t> – это детальное описание процесса достижения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Алгоритм деятельности учителя при проектировании урока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79388" y="1600200"/>
            <a:ext cx="8964612" cy="4876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Определить место данного урока в системе уроков</a:t>
            </a:r>
          </a:p>
          <a:p>
            <a:r>
              <a:rPr lang="ru-RU" sz="2800" dirty="0" smtClean="0"/>
              <a:t> Определить основные понятия, термины, виды деятельности, виды и формы контроля</a:t>
            </a:r>
          </a:p>
          <a:p>
            <a:r>
              <a:rPr lang="ru-RU" sz="2800" dirty="0" smtClean="0"/>
              <a:t>Сформулировать цели ученика и цели учителя</a:t>
            </a:r>
          </a:p>
          <a:p>
            <a:r>
              <a:rPr lang="ru-RU" sz="2800" dirty="0" smtClean="0"/>
              <a:t> Сформулировать концепцию урока</a:t>
            </a:r>
          </a:p>
          <a:p>
            <a:r>
              <a:rPr lang="ru-RU" sz="2800" dirty="0" smtClean="0"/>
              <a:t> Продумать логику урока в соответствии с его типом или технологией</a:t>
            </a:r>
          </a:p>
          <a:p>
            <a:r>
              <a:rPr lang="ru-RU" sz="2800" dirty="0" smtClean="0"/>
              <a:t>Отобрать необходимый инструментарий (методы, приёмы, учебные задачи, обеспечивающие предметные и </a:t>
            </a:r>
            <a:r>
              <a:rPr lang="ru-RU" sz="2800" dirty="0" err="1" smtClean="0"/>
              <a:t>метапредметные</a:t>
            </a:r>
            <a:r>
              <a:rPr lang="ru-RU" sz="2800" dirty="0" smtClean="0"/>
              <a:t> результаты обучения.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28600" y="0"/>
            <a:ext cx="8915400" cy="914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Отличие требований к ТУ и уроку современного типа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2133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Требования к уроку</a:t>
                      </a:r>
                    </a:p>
                  </a:txBody>
                  <a:tcPr marL="55604" marR="55604" marT="0" marB="0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Объявление темы урока</a:t>
                      </a:r>
                    </a:p>
                  </a:txBody>
                  <a:tcPr marL="55604" marR="55604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Сообщение целей и задач</a:t>
                      </a:r>
                    </a:p>
                  </a:txBody>
                  <a:tcPr marL="55604" marR="55604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Планирование</a:t>
                      </a:r>
                    </a:p>
                  </a:txBody>
                  <a:tcPr marL="55604" marR="55604" marT="0" marB="0"/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Практическая деятельность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учащихся                                                                                                                                                    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Осуществление контроля</a:t>
                      </a:r>
                    </a:p>
                  </a:txBody>
                  <a:tcPr marL="55604" marR="55604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Осуществление коррекции</a:t>
                      </a:r>
                    </a:p>
                  </a:txBody>
                  <a:tcPr marL="55604" marR="55604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Оценивание учащихся</a:t>
                      </a:r>
                    </a:p>
                  </a:txBody>
                  <a:tcPr marL="55604" marR="55604" marT="0" marB="0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Итог урока</a:t>
                      </a:r>
                    </a:p>
                  </a:txBody>
                  <a:tcPr marL="55604" marR="55604" marT="0" marB="0"/>
                </a:tc>
              </a:tr>
              <a:tr h="563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Домашнее задание</a:t>
                      </a:r>
                    </a:p>
                  </a:txBody>
                  <a:tcPr marL="55604" marR="55604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362200" y="990600"/>
          <a:ext cx="3200400" cy="574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Традиционный </a:t>
                      </a: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                                                          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сообщает учащимся</a:t>
                      </a:r>
                    </a:p>
                  </a:txBody>
                  <a:tcPr marL="55604" marR="55604" marT="0" marB="0"/>
                </a:tc>
              </a:tr>
              <a:tr h="533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4" marR="55604" marT="0" marB="0"/>
                </a:tc>
              </a:tr>
              <a:tr h="5638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4" marR="55604" marT="0" marB="0"/>
                </a:tc>
              </a:tr>
              <a:tr h="5638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Под руководством учителя учащиеся выполняют ряд практических задач (</a:t>
                      </a: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ча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ще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применяется фронтальный метод организации деятельности)</a:t>
                      </a:r>
                    </a:p>
                  </a:txBody>
                  <a:tcPr marL="55604" marR="55604" marT="0" marB="0"/>
                </a:tc>
              </a:tr>
              <a:tr h="5638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Учител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осуществляет контроль за выполнением учащимися </a:t>
                      </a: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практи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                                                           ческой работы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/>
                </a:tc>
              </a:tr>
              <a:tr h="5638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4" marR="55604" marT="0" marB="0"/>
                </a:tc>
              </a:tr>
              <a:tr h="5791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4" marR="55604" marT="0" marB="0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4" marR="55604" marT="0" marB="0"/>
                </a:tc>
              </a:tr>
              <a:tr h="5638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4" marR="55604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638800" y="990600"/>
          <a:ext cx="35052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 современного типа</a:t>
                      </a:r>
                    </a:p>
                  </a:txBody>
                  <a:tcPr marL="55604" marR="55604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Формулируют сами учащиеся </a:t>
                      </a:r>
                    </a:p>
                  </a:txBody>
                  <a:tcPr marL="55604" marR="55604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4" marR="55604" marT="0" marB="0"/>
                </a:tc>
              </a:tr>
              <a:tr h="6553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604" marR="55604" marT="0" marB="0"/>
                </a:tc>
              </a:tr>
              <a:tr h="792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4" marR="55604" marT="0" marB="0"/>
                </a:tc>
              </a:tr>
              <a:tr h="6705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4" marR="55604" marT="0" marB="0"/>
                </a:tc>
              </a:tr>
              <a:tr h="624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4" marR="55604" marT="0" marB="0"/>
                </a:tc>
              </a:tr>
              <a:tr h="5562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дают оценку деятельности по её результатам (</a:t>
                      </a: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самооценивание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604" marR="55604" marT="0" marB="0"/>
                </a:tc>
              </a:tr>
              <a:tr h="426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Проводится рефлексия</a:t>
                      </a:r>
                    </a:p>
                  </a:txBody>
                  <a:tcPr marL="55604" marR="55604" marT="0" marB="0"/>
                </a:tc>
              </a:tr>
              <a:tr h="5562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4" marR="5560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6" name="WordArt 10"/>
          <p:cNvSpPr>
            <a:spLocks noChangeArrowheads="1" noChangeShapeType="1" noTextEdit="1"/>
          </p:cNvSpPr>
          <p:nvPr/>
        </p:nvSpPr>
        <p:spPr bwMode="auto">
          <a:xfrm>
            <a:off x="0" y="928670"/>
            <a:ext cx="9144000" cy="242889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75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</a:p>
        </p:txBody>
      </p:sp>
      <p:pic>
        <p:nvPicPr>
          <p:cNvPr id="5" name="Picture 2" descr="C:\Users\Татьяна\Desktop\cfc4ef64c8187d004a2de7165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9144000" cy="35718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Традиционный урок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052736"/>
            <a:ext cx="4040188" cy="2880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43400" y="1052736"/>
            <a:ext cx="4343400" cy="28803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28600" y="1340768"/>
            <a:ext cx="4038600" cy="5328592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Прочные, систематические знания; дисциплина и порядок на уроке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Легко работать: организация проста, привычна, хорошо известна и отработана до мелочей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Со «средними» учениками работать проще, меньше головной боли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Все нормы чётко расписаны, легко выполняются, ничего не надо доказывать, всё правильно с точки зрения проверяющих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43399" y="1340768"/>
            <a:ext cx="4343401" cy="5328592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sz="3400" b="1" dirty="0" smtClean="0">
                <a:solidFill>
                  <a:srgbClr val="002060"/>
                </a:solidFill>
              </a:rPr>
              <a:t>Высокая утомляемость учителя, особенно на последних уроках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Нет работы с «сильными» учениками, не хватает на них времени, коллективное выравнивание; среди отличников много несостоявшихся личностей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Постоянное чувство неудовлетворённости из-за отсутствия интереса, нежелания учиться, снижение интеллектуального уровня учеников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Несоответствие программ, учебников нормативным документам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сравнительная таблица успешности </a:t>
            </a:r>
            <a:br>
              <a:rPr lang="ru-RU" sz="4400" b="1" dirty="0" smtClean="0"/>
            </a:br>
            <a:r>
              <a:rPr lang="ru-RU" sz="4400" b="1" dirty="0" smtClean="0"/>
              <a:t>ТО - </a:t>
            </a:r>
            <a:r>
              <a:rPr lang="ru-RU" sz="4400" b="1" dirty="0" err="1" smtClean="0"/>
              <a:t>РО</a:t>
            </a:r>
            <a:endParaRPr lang="en-US" sz="4400" b="1" dirty="0"/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type="tbl" idx="1"/>
          </p:nvPr>
        </p:nvGraphicFramePr>
        <p:xfrm>
          <a:off x="0" y="1196751"/>
          <a:ext cx="9143999" cy="5597309"/>
        </p:xfrm>
        <a:graphic>
          <a:graphicData uri="http://schemas.openxmlformats.org/drawingml/2006/table">
            <a:tbl>
              <a:tblPr/>
              <a:tblGrid>
                <a:gridCol w="520390"/>
                <a:gridCol w="4237463"/>
                <a:gridCol w="4386146"/>
              </a:tblGrid>
              <a:tr h="694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Традиционное обучение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Инновационное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Развивающее обучение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6267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Базируется на принципе доступности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Опирается на зону ближайшего развития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94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выступает в роли объекта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действует как субъект собственной УД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94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Ориентирование на усвоение определенной суммы знаний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Нацелено на усвоение способов познания как конечной цели учения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94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 обыденное мышление, эмпирический способ познания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 теоретическое мышление и теоретический способ познания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99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Решая конкретно-практические задачи, учащиеся усваивают частные способы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первый план выступают учебные задачи, решая их, учащиеся усваивают общие способы умственной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99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результате формируется человек, способный к исполнительской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Формируется личность, способная к самостоятельной творческой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71563"/>
            <a:ext cx="8501063" cy="407193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		</a:t>
            </a:r>
            <a:r>
              <a:rPr lang="ru-RU" sz="4000" b="1" i="1" dirty="0" smtClean="0">
                <a:solidFill>
                  <a:srgbClr val="002060"/>
                </a:solidFill>
              </a:rPr>
              <a:t>Задача системы образования состоит </a:t>
            </a:r>
            <a:r>
              <a:rPr lang="ru-RU" sz="4000" b="1" i="1" dirty="0" smtClean="0">
                <a:solidFill>
                  <a:srgbClr val="FF0000"/>
                </a:solidFill>
              </a:rPr>
              <a:t>не в передаче объема знаний</a:t>
            </a:r>
            <a:r>
              <a:rPr lang="ru-RU" sz="4000" b="1" i="1" dirty="0" smtClean="0">
                <a:solidFill>
                  <a:srgbClr val="002060"/>
                </a:solidFill>
              </a:rPr>
              <a:t>, а в том, чтобы </a:t>
            </a:r>
            <a:r>
              <a:rPr lang="ru-RU" sz="4600" b="1" i="1" dirty="0" smtClean="0">
                <a:solidFill>
                  <a:srgbClr val="FF0000"/>
                </a:solidFill>
              </a:rPr>
              <a:t>научить учиться</a:t>
            </a:r>
            <a:r>
              <a:rPr lang="ru-RU" sz="4000" b="1" i="1" dirty="0" smtClean="0">
                <a:solidFill>
                  <a:srgbClr val="002060"/>
                </a:solidFill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		При этом </a:t>
            </a:r>
            <a:r>
              <a:rPr lang="ru-RU" sz="4000" b="1" i="1" dirty="0" smtClean="0">
                <a:solidFill>
                  <a:srgbClr val="FF0000"/>
                </a:solidFill>
              </a:rPr>
              <a:t>становление учебной деятельности означает становление духовного развития личности</a:t>
            </a:r>
            <a:r>
              <a:rPr lang="ru-RU" sz="4000" b="1" i="1" dirty="0" smtClean="0">
                <a:solidFill>
                  <a:srgbClr val="002060"/>
                </a:solidFill>
              </a:rPr>
              <a:t>. 	Кризис образования заключается в обнищании души при обогащении информацией.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4375"/>
            <a:ext cx="8501063" cy="57213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		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 трактует понятие 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«результат образования»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позиции </a:t>
            </a:r>
            <a:r>
              <a:rPr lang="ru-RU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подхода, согласно которому психологические особенности человека, качества личности есть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результат преобразования внешней предметной деятельности во внутреннюю – психическую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0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позволяет выделить основные результаты обучения и воспитания, выраженные в терминах ключевых задач развития учащихся и 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формирования универсальных способов учебных и познавательных действий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которые, в свою очередь,  должны быть положены в основу отбора и структурирования содержания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0"/>
            <a:ext cx="8964612" cy="981075"/>
          </a:xfrm>
        </p:spPr>
        <p:txBody>
          <a:bodyPr anchor="b"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Чем вызвана необходимость внедрения  системно-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деятельностного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подхода?</a:t>
            </a:r>
          </a:p>
        </p:txBody>
      </p:sp>
      <p:graphicFrame>
        <p:nvGraphicFramePr>
          <p:cNvPr id="103427" name="Group 3"/>
          <p:cNvGraphicFramePr>
            <a:graphicFrameLocks noGrp="1"/>
          </p:cNvGraphicFramePr>
          <p:nvPr>
            <p:ph type="tbl" idx="4294967295"/>
          </p:nvPr>
        </p:nvGraphicFramePr>
        <p:xfrm>
          <a:off x="0" y="1022350"/>
          <a:ext cx="9143999" cy="5791364"/>
        </p:xfrm>
        <a:graphic>
          <a:graphicData uri="http://schemas.openxmlformats.org/drawingml/2006/table">
            <a:tbl>
              <a:tblPr/>
              <a:tblGrid>
                <a:gridCol w="3093443"/>
                <a:gridCol w="3003196"/>
                <a:gridCol w="3047360"/>
              </a:tblGrid>
              <a:tr h="579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Спустя две недели у нас в памяти остаётся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Конус обучения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Степень включённости в учёбный процесс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33527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90%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того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что говорим и делаем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Реальная работа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Активная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8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Имитация реального опыта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Ролевая игра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70%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того, что говорим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Проведение бесед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Участие  дискуссиях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10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50%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того, что видим и слышим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Наблюдение за реальным процессом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Пассивная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Просмотр презентаций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Наблюдение за демонстрационным процессом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Просмотр кинофильмов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30%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того, что видим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Просмотр иллюстраций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20%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того, что слышим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Прослушивание выступлений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10%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того, что читаем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Чтение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813" name="AutoShape 45"/>
          <p:cNvSpPr>
            <a:spLocks noChangeArrowheads="1"/>
          </p:cNvSpPr>
          <p:nvPr/>
        </p:nvSpPr>
        <p:spPr bwMode="auto">
          <a:xfrm>
            <a:off x="684213" y="1844675"/>
            <a:ext cx="7559675" cy="4176713"/>
          </a:xfrm>
          <a:prstGeom prst="flowChartMerge">
            <a:avLst/>
          </a:prstGeom>
          <a:solidFill>
            <a:schemeClr val="tx2">
              <a:lumMod val="40000"/>
              <a:lumOff val="60000"/>
              <a:alpha val="21000"/>
            </a:schemeClr>
          </a:solidFill>
          <a:ln w="14351" algn="ctr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6659563" y="6051550"/>
            <a:ext cx="2376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>
                <a:latin typeface="Monotype Corsiva" pitchFamily="66" charset="0"/>
              </a:rPr>
              <a:t>Джон Кийосаки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144000" cy="105273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>
                <a:latin typeface="Monotype Corsiva" pitchFamily="66" charset="0"/>
              </a:rPr>
              <a:t>Концепция СДП базируется </a:t>
            </a:r>
            <a:r>
              <a:rPr lang="ru-RU" dirty="0" smtClean="0">
                <a:latin typeface="Monotype Corsiva" pitchFamily="66" charset="0"/>
              </a:rPr>
              <a:t>на тезисах</a:t>
            </a:r>
            <a:endParaRPr lang="ru-RU" dirty="0">
              <a:latin typeface="Monotype Corsiva" pitchFamily="66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512" y="1772816"/>
            <a:ext cx="792088" cy="720080"/>
            <a:chOff x="1110" y="2656"/>
            <a:chExt cx="1549" cy="1351"/>
          </a:xfrm>
        </p:grpSpPr>
        <p:sp>
          <p:nvSpPr>
            <p:cNvPr id="13336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199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dirty="0" smtClean="0"/>
                <a:t>  </a:t>
              </a:r>
              <a:endParaRPr lang="ru-RU" dirty="0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9512" y="3501008"/>
            <a:ext cx="792088" cy="720080"/>
            <a:chOff x="3174" y="2656"/>
            <a:chExt cx="1549" cy="1351"/>
          </a:xfrm>
        </p:grpSpPr>
        <p:sp>
          <p:nvSpPr>
            <p:cNvPr id="13333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dirty="0" smtClean="0"/>
                <a:t>  2</a:t>
              </a:r>
              <a:endParaRPr lang="ru-RU" dirty="0"/>
            </a:p>
          </p:txBody>
        </p:sp>
      </p:grpSp>
      <p:sp>
        <p:nvSpPr>
          <p:cNvPr id="13317" name="Line 11"/>
          <p:cNvSpPr>
            <a:spLocks noChangeShapeType="1"/>
          </p:cNvSpPr>
          <p:nvPr/>
        </p:nvSpPr>
        <p:spPr bwMode="auto">
          <a:xfrm flipV="1">
            <a:off x="1115616" y="3140967"/>
            <a:ext cx="7488832" cy="1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3429000" y="2100263"/>
            <a:ext cx="1841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13319" name="Line 14"/>
          <p:cNvSpPr>
            <a:spLocks noChangeShapeType="1"/>
          </p:cNvSpPr>
          <p:nvPr/>
        </p:nvSpPr>
        <p:spPr bwMode="auto">
          <a:xfrm flipV="1">
            <a:off x="1115616" y="4365102"/>
            <a:ext cx="7704856" cy="1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Line 25"/>
          <p:cNvSpPr>
            <a:spLocks noChangeShapeType="1"/>
          </p:cNvSpPr>
          <p:nvPr/>
        </p:nvSpPr>
        <p:spPr bwMode="auto">
          <a:xfrm flipV="1">
            <a:off x="1043608" y="5517232"/>
            <a:ext cx="7848872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Text Box 26"/>
          <p:cNvSpPr txBox="1">
            <a:spLocks noChangeArrowheads="1"/>
          </p:cNvSpPr>
          <p:nvPr/>
        </p:nvSpPr>
        <p:spPr bwMode="auto">
          <a:xfrm>
            <a:off x="3429000" y="3906838"/>
            <a:ext cx="18415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13325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27" name="Прямоугольник 33"/>
          <p:cNvSpPr>
            <a:spLocks noChangeArrowheads="1"/>
          </p:cNvSpPr>
          <p:nvPr/>
        </p:nvSpPr>
        <p:spPr bwMode="auto">
          <a:xfrm>
            <a:off x="785813" y="1196752"/>
            <a:ext cx="807243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	</a:t>
            </a:r>
            <a:r>
              <a:rPr lang="ru-RU" sz="2800" b="1" dirty="0">
                <a:latin typeface="Monotype Corsiva" pitchFamily="66" charset="0"/>
              </a:rPr>
              <a:t>Окружающий мир – объект познания учащихся, имеет системную организацию. Любые объекты его могут быть представлены как системы. Вне систем они существовать не могут. </a:t>
            </a:r>
          </a:p>
        </p:txBody>
      </p:sp>
      <p:sp>
        <p:nvSpPr>
          <p:cNvPr id="13328" name="Прямоугольник 34"/>
          <p:cNvSpPr>
            <a:spLocks noChangeArrowheads="1"/>
          </p:cNvSpPr>
          <p:nvPr/>
        </p:nvSpPr>
        <p:spPr bwMode="auto">
          <a:xfrm>
            <a:off x="928688" y="3068960"/>
            <a:ext cx="7858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Monotype Corsiva" pitchFamily="66" charset="0"/>
              </a:rPr>
              <a:t>	</a:t>
            </a:r>
            <a:r>
              <a:rPr lang="ru-RU" sz="2800" b="1" dirty="0">
                <a:latin typeface="Monotype Corsiva" pitchFamily="66" charset="0"/>
              </a:rPr>
              <a:t>Развитие систем подчиняется законам диалектики, она является основой и системных исследований.</a:t>
            </a:r>
          </a:p>
        </p:txBody>
      </p:sp>
      <p:sp>
        <p:nvSpPr>
          <p:cNvPr id="13329" name="Прямоугольник 35"/>
          <p:cNvSpPr>
            <a:spLocks noChangeArrowheads="1"/>
          </p:cNvSpPr>
          <p:nvPr/>
        </p:nvSpPr>
        <p:spPr bwMode="auto">
          <a:xfrm>
            <a:off x="899592" y="4437112"/>
            <a:ext cx="806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Monotype Corsiva" pitchFamily="66" charset="0"/>
              </a:rPr>
              <a:t>	</a:t>
            </a:r>
            <a:r>
              <a:rPr lang="ru-RU" sz="2800" b="1" dirty="0">
                <a:latin typeface="Monotype Corsiva" pitchFamily="66" charset="0"/>
              </a:rPr>
              <a:t>Применение учащимися системных исследований возможно только на основе их собственной УД.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9512" y="4725144"/>
            <a:ext cx="792088" cy="648072"/>
            <a:chOff x="1110" y="2656"/>
            <a:chExt cx="1549" cy="1351"/>
          </a:xfrm>
        </p:grpSpPr>
        <p:sp>
          <p:nvSpPr>
            <p:cNvPr id="28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dirty="0" smtClean="0"/>
                <a:t>  3 </a:t>
              </a:r>
              <a:endParaRPr lang="ru-RU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23528" y="1916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1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2365248" cy="29718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52400" y="3505200"/>
            <a:ext cx="2895600" cy="304800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Образовательная задача состоит в организации  условий, провоцирующих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действие обучающихся.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5" name="Picture 8" descr="16414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 rot="380761">
            <a:off x="3191457" y="982427"/>
            <a:ext cx="5204387" cy="43133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04800" y="457200"/>
            <a:ext cx="2590800" cy="286232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Цель  </a:t>
            </a:r>
            <a:r>
              <a:rPr lang="ru-RU" b="1" u="sng" dirty="0" err="1" smtClean="0">
                <a:solidFill>
                  <a:srgbClr val="002060"/>
                </a:solidFill>
              </a:rPr>
              <a:t>деятельностного</a:t>
            </a:r>
            <a:r>
              <a:rPr lang="ru-RU" b="1" u="sng" dirty="0" smtClean="0">
                <a:solidFill>
                  <a:srgbClr val="002060"/>
                </a:solidFill>
              </a:rPr>
              <a:t> подхода</a:t>
            </a:r>
            <a:r>
              <a:rPr lang="ru-RU" b="1" dirty="0" smtClean="0">
                <a:solidFill>
                  <a:srgbClr val="002060"/>
                </a:solidFill>
              </a:rPr>
              <a:t> заключается в развитии личности учащегося на основе освоения универсальных способов деятельности. 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1942</Words>
  <Application>Microsoft Office PowerPoint</Application>
  <PresentationFormat>Экран (4:3)</PresentationFormat>
  <Paragraphs>349</Paragraphs>
  <Slides>29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   Требования к современному уроку в условиях внедрения   ФГОС </vt:lpstr>
      <vt:lpstr>Современный урок</vt:lpstr>
      <vt:lpstr>Традиционный урок</vt:lpstr>
      <vt:lpstr>   сравнительная таблица успешности  ТО - РО</vt:lpstr>
      <vt:lpstr>Слайд 5</vt:lpstr>
      <vt:lpstr>Слайд 6</vt:lpstr>
      <vt:lpstr>Чем вызвана необходимость внедрения  системно-деятельностного подхода?</vt:lpstr>
      <vt:lpstr>Концепция СДП базируется на тезисах</vt:lpstr>
      <vt:lpstr>       </vt:lpstr>
      <vt:lpstr>Слайд 10</vt:lpstr>
      <vt:lpstr>Функции УУД</vt:lpstr>
      <vt:lpstr>Слайд 12</vt:lpstr>
      <vt:lpstr>Слайд 13</vt:lpstr>
      <vt:lpstr>Слайд 14</vt:lpstr>
      <vt:lpstr>Требования к уроку  с позиций федерального государственного образовательного стандарта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   Проектирование урока</vt:lpstr>
      <vt:lpstr>Алгоритм деятельности учителя при проектировании урока</vt:lpstr>
      <vt:lpstr>Отличие требований к ТУ и уроку современного типа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современного урока с учётом требований ФГОС ООО</dc:title>
  <cp:lastModifiedBy>Татьяна</cp:lastModifiedBy>
  <cp:revision>81</cp:revision>
  <dcterms:modified xsi:type="dcterms:W3CDTF">2015-12-13T20:49:34Z</dcterms:modified>
</cp:coreProperties>
</file>